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81" r:id="rId3"/>
    <p:sldId id="265" r:id="rId4"/>
    <p:sldId id="282" r:id="rId5"/>
    <p:sldId id="278" r:id="rId6"/>
    <p:sldId id="283" r:id="rId7"/>
    <p:sldId id="257" r:id="rId8"/>
    <p:sldId id="261" r:id="rId9"/>
    <p:sldId id="280" r:id="rId10"/>
    <p:sldId id="268" r:id="rId11"/>
    <p:sldId id="270" r:id="rId12"/>
    <p:sldId id="284" r:id="rId13"/>
    <p:sldId id="290" r:id="rId14"/>
    <p:sldId id="289" r:id="rId15"/>
    <p:sldId id="271" r:id="rId16"/>
    <p:sldId id="277" r:id="rId17"/>
    <p:sldId id="266" r:id="rId18"/>
    <p:sldId id="267" r:id="rId19"/>
    <p:sldId id="258" r:id="rId20"/>
    <p:sldId id="259" r:id="rId21"/>
    <p:sldId id="279" r:id="rId22"/>
    <p:sldId id="272" r:id="rId23"/>
    <p:sldId id="276" r:id="rId24"/>
    <p:sldId id="288" r:id="rId25"/>
    <p:sldId id="274" r:id="rId26"/>
    <p:sldId id="275" r:id="rId27"/>
    <p:sldId id="285" r:id="rId28"/>
    <p:sldId id="286" r:id="rId29"/>
    <p:sldId id="287" r:id="rId30"/>
    <p:sldId id="273" r:id="rId31"/>
    <p:sldId id="260" r:id="rId32"/>
    <p:sldId id="262" r:id="rId33"/>
    <p:sldId id="263" r:id="rId34"/>
    <p:sldId id="264"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79" d="100"/>
          <a:sy n="79" d="100"/>
        </p:scale>
        <p:origin x="420" y="-264"/>
      </p:cViewPr>
      <p:guideLst/>
    </p:cSldViewPr>
  </p:slideViewPr>
  <p:notesTextViewPr>
    <p:cViewPr>
      <p:scale>
        <a:sx n="1" d="1"/>
        <a:sy n="1" d="1"/>
      </p:scale>
      <p:origin x="0" y="0"/>
    </p:cViewPr>
  </p:notesTextViewPr>
  <p:sorterViewPr>
    <p:cViewPr>
      <p:scale>
        <a:sx n="7119" d="10000"/>
        <a:sy n="7119" d="100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7/23/2018</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smtClean="0"/>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7/23/2018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7/23/2018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7/23/2018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7/23/2018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7/23/2018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7/23/2018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7/23/2018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7/23/2018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7/23/2018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7/23/2018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7/23/2018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7/23/2018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7/23/2018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7/23/2018</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Internet addiction</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765157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a:t>
            </a:r>
            <a:endParaRPr lang="en-US" dirty="0"/>
          </a:p>
        </p:txBody>
      </p:sp>
      <p:sp>
        <p:nvSpPr>
          <p:cNvPr id="3" name="Content Placeholder 2"/>
          <p:cNvSpPr>
            <a:spLocks noGrp="1"/>
          </p:cNvSpPr>
          <p:nvPr>
            <p:ph idx="1"/>
          </p:nvPr>
        </p:nvSpPr>
        <p:spPr/>
        <p:txBody>
          <a:bodyPr>
            <a:normAutofit fontScale="92500" lnSpcReduction="20000"/>
          </a:bodyPr>
          <a:lstStyle/>
          <a:p>
            <a:r>
              <a:rPr lang="en-US" dirty="0"/>
              <a:t>Compulsive Internet use provides a psychological </a:t>
            </a:r>
            <a:r>
              <a:rPr lang="en-US" dirty="0" smtClean="0"/>
              <a:t>escape </a:t>
            </a:r>
            <a:r>
              <a:rPr lang="en-US" dirty="0"/>
              <a:t>mechanism to avoid real or perceived problems</a:t>
            </a:r>
            <a:r>
              <a:rPr lang="en-US" dirty="0" smtClean="0"/>
              <a:t>.</a:t>
            </a:r>
          </a:p>
          <a:p>
            <a:r>
              <a:rPr lang="en-US" dirty="0"/>
              <a:t>highly anxious </a:t>
            </a:r>
            <a:r>
              <a:rPr lang="en-US" dirty="0" smtClean="0"/>
              <a:t>individuals </a:t>
            </a:r>
            <a:r>
              <a:rPr lang="en-US" dirty="0"/>
              <a:t>to compensate their loneliness by engaging </a:t>
            </a:r>
            <a:r>
              <a:rPr lang="en-US" dirty="0" smtClean="0"/>
              <a:t>in </a:t>
            </a:r>
            <a:r>
              <a:rPr lang="en-US" dirty="0"/>
              <a:t>socialization through mutual gameplay</a:t>
            </a:r>
            <a:r>
              <a:rPr lang="en-US" dirty="0" smtClean="0"/>
              <a:t>.</a:t>
            </a:r>
          </a:p>
          <a:p>
            <a:r>
              <a:rPr lang="en-US" dirty="0" err="1" smtClean="0"/>
              <a:t>Kardefelt-Winther</a:t>
            </a:r>
            <a:r>
              <a:rPr lang="en-US" dirty="0" smtClean="0"/>
              <a:t> </a:t>
            </a:r>
            <a:r>
              <a:rPr lang="en-US" dirty="0"/>
              <a:t>(2014) showed that the relationship between </a:t>
            </a:r>
            <a:r>
              <a:rPr lang="en-US" dirty="0" smtClean="0"/>
              <a:t>stress </a:t>
            </a:r>
            <a:r>
              <a:rPr lang="en-US" dirty="0"/>
              <a:t>and online gaming is mediated by the motivation </a:t>
            </a:r>
            <a:r>
              <a:rPr lang="en-US" dirty="0" smtClean="0"/>
              <a:t>for </a:t>
            </a:r>
            <a:r>
              <a:rPr lang="en-US" dirty="0"/>
              <a:t>escapism</a:t>
            </a:r>
            <a:r>
              <a:rPr lang="en-US" dirty="0" smtClean="0"/>
              <a:t>.</a:t>
            </a:r>
          </a:p>
          <a:p>
            <a:r>
              <a:rPr lang="en-US" dirty="0" smtClean="0"/>
              <a:t> </a:t>
            </a:r>
            <a:r>
              <a:rPr lang="en-US" dirty="0"/>
              <a:t>an approach to improving self-confidence, </a:t>
            </a:r>
          </a:p>
          <a:p>
            <a:r>
              <a:rPr lang="en-US" dirty="0"/>
              <a:t>social abilities, and social support (</a:t>
            </a:r>
            <a:r>
              <a:rPr lang="en-US" dirty="0" err="1"/>
              <a:t>Smahel</a:t>
            </a:r>
            <a:r>
              <a:rPr lang="en-US" dirty="0"/>
              <a:t> et al. 2012)</a:t>
            </a:r>
          </a:p>
          <a:p>
            <a:endParaRPr lang="en-US" dirty="0" smtClean="0"/>
          </a:p>
          <a:p>
            <a:endParaRPr lang="en-US" dirty="0"/>
          </a:p>
          <a:p>
            <a:endParaRPr lang="en-US" dirty="0"/>
          </a:p>
          <a:p>
            <a:endParaRPr lang="en-US" dirty="0" smtClean="0"/>
          </a:p>
          <a:p>
            <a:endParaRPr lang="en-US" dirty="0"/>
          </a:p>
          <a:p>
            <a:endParaRPr lang="en-US" dirty="0"/>
          </a:p>
        </p:txBody>
      </p:sp>
    </p:spTree>
    <p:extLst>
      <p:ext uri="{BB962C8B-B14F-4D97-AF65-F5344CB8AC3E}">
        <p14:creationId xmlns:p14="http://schemas.microsoft.com/office/powerpoint/2010/main" val="34621074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 (continue)</a:t>
            </a:r>
            <a:endParaRPr lang="en-US" dirty="0"/>
          </a:p>
        </p:txBody>
      </p:sp>
      <p:sp>
        <p:nvSpPr>
          <p:cNvPr id="3" name="Content Placeholder 2"/>
          <p:cNvSpPr>
            <a:spLocks noGrp="1"/>
          </p:cNvSpPr>
          <p:nvPr>
            <p:ph idx="1"/>
          </p:nvPr>
        </p:nvSpPr>
        <p:spPr/>
        <p:txBody>
          <a:bodyPr>
            <a:noAutofit/>
          </a:bodyPr>
          <a:lstStyle/>
          <a:p>
            <a:pPr marL="0" indent="0">
              <a:buNone/>
            </a:pPr>
            <a:r>
              <a:rPr lang="en-US" sz="1600" dirty="0" smtClean="0"/>
              <a:t>-Individuals </a:t>
            </a:r>
            <a:r>
              <a:rPr lang="en-US" sz="1600" dirty="0"/>
              <a:t>with heightened social anxiety, may </a:t>
            </a:r>
            <a:r>
              <a:rPr lang="en-US" sz="1600" dirty="0" smtClean="0"/>
              <a:t>per-</a:t>
            </a:r>
            <a:r>
              <a:rPr lang="en-US" sz="1600" dirty="0" err="1" smtClean="0"/>
              <a:t>ceive</a:t>
            </a:r>
            <a:r>
              <a:rPr lang="en-US" sz="1600" dirty="0" smtClean="0"/>
              <a:t> </a:t>
            </a:r>
            <a:r>
              <a:rPr lang="en-US" sz="1600" dirty="0"/>
              <a:t>this form of communication a more acceptable </a:t>
            </a:r>
          </a:p>
          <a:p>
            <a:pPr marL="0" indent="0">
              <a:buNone/>
            </a:pPr>
            <a:r>
              <a:rPr lang="en-US" sz="1600" dirty="0"/>
              <a:t>form of interaction, due to the greater degree of control </a:t>
            </a:r>
            <a:r>
              <a:rPr lang="en-US" sz="1600" dirty="0" smtClean="0"/>
              <a:t>over </a:t>
            </a:r>
            <a:r>
              <a:rPr lang="en-US" sz="1600" dirty="0"/>
              <a:t>one’s image and the lower risk of negative </a:t>
            </a:r>
            <a:r>
              <a:rPr lang="en-US" sz="1600" dirty="0" err="1" smtClean="0"/>
              <a:t>evalua-tion</a:t>
            </a:r>
            <a:endParaRPr lang="en-US" sz="1600" dirty="0"/>
          </a:p>
          <a:p>
            <a:pPr marL="0" indent="0">
              <a:buNone/>
            </a:pPr>
            <a:r>
              <a:rPr lang="en-US" sz="1600" dirty="0" smtClean="0"/>
              <a:t>-The </a:t>
            </a:r>
            <a:r>
              <a:rPr lang="en-US" sz="1600" dirty="0"/>
              <a:t>online environment appeals to individuals </a:t>
            </a:r>
            <a:r>
              <a:rPr lang="en-US" sz="1600" dirty="0" smtClean="0"/>
              <a:t>who </a:t>
            </a:r>
            <a:r>
              <a:rPr lang="en-US" sz="1600" dirty="0"/>
              <a:t>struggle with identity by giving them the </a:t>
            </a:r>
            <a:r>
              <a:rPr lang="en-US" sz="1600" dirty="0" err="1" smtClean="0"/>
              <a:t>oppor-tunity</a:t>
            </a:r>
            <a:r>
              <a:rPr lang="en-US" sz="1600" dirty="0" smtClean="0"/>
              <a:t> </a:t>
            </a:r>
            <a:r>
              <a:rPr lang="en-US" sz="1600" dirty="0"/>
              <a:t>to improve or change personas. </a:t>
            </a:r>
            <a:endParaRPr lang="en-US" sz="1600" dirty="0" smtClean="0"/>
          </a:p>
          <a:p>
            <a:pPr marL="0" indent="0">
              <a:buNone/>
            </a:pPr>
            <a:r>
              <a:rPr lang="en-US" sz="1600" dirty="0"/>
              <a:t>-</a:t>
            </a:r>
            <a:r>
              <a:rPr lang="en-US" sz="1600" dirty="0" smtClean="0"/>
              <a:t>They </a:t>
            </a:r>
            <a:r>
              <a:rPr lang="en-US" sz="1600" dirty="0"/>
              <a:t>use social </a:t>
            </a:r>
            <a:r>
              <a:rPr lang="en-US" sz="1600" dirty="0" smtClean="0"/>
              <a:t>networking </a:t>
            </a:r>
            <a:r>
              <a:rPr lang="en-US" sz="1600" dirty="0"/>
              <a:t>to find psychological meaning to a deep and </a:t>
            </a:r>
            <a:r>
              <a:rPr lang="en-US" sz="1600" dirty="0" smtClean="0"/>
              <a:t>compelling </a:t>
            </a:r>
            <a:r>
              <a:rPr lang="en-US" sz="1600" dirty="0"/>
              <a:t>need to feel emotionally close to others. </a:t>
            </a:r>
            <a:endParaRPr lang="en-US" sz="1600" dirty="0" smtClean="0"/>
          </a:p>
          <a:p>
            <a:pPr marL="0" indent="0">
              <a:buNone/>
            </a:pPr>
            <a:r>
              <a:rPr lang="en-US" sz="1600" dirty="0" smtClean="0"/>
              <a:t>-In an </a:t>
            </a:r>
            <a:r>
              <a:rPr lang="en-US" sz="1600" dirty="0"/>
              <a:t>online environment they are able to express </a:t>
            </a:r>
            <a:r>
              <a:rPr lang="en-US" sz="1600" dirty="0" smtClean="0"/>
              <a:t>them-selves </a:t>
            </a:r>
            <a:r>
              <a:rPr lang="en-US" sz="1600" dirty="0"/>
              <a:t>and find the acceptance missing in their lives. </a:t>
            </a:r>
            <a:r>
              <a:rPr lang="en-US" sz="1600" dirty="0" smtClean="0"/>
              <a:t>body </a:t>
            </a:r>
            <a:r>
              <a:rPr lang="en-US" sz="1600" dirty="0"/>
              <a:t>image </a:t>
            </a:r>
            <a:r>
              <a:rPr lang="en-US" sz="1600" dirty="0" smtClean="0"/>
              <a:t>pro-</a:t>
            </a:r>
            <a:r>
              <a:rPr lang="en-US" sz="1600" dirty="0" err="1" smtClean="0"/>
              <a:t>blems</a:t>
            </a:r>
            <a:r>
              <a:rPr lang="en-US" sz="1600" dirty="0" smtClean="0"/>
              <a:t> </a:t>
            </a:r>
            <a:r>
              <a:rPr lang="en-US" sz="1600" dirty="0"/>
              <a:t>and avoidance of real-life interactions because of </a:t>
            </a:r>
            <a:r>
              <a:rPr lang="en-US" sz="1600" dirty="0" smtClean="0"/>
              <a:t>embarrassment </a:t>
            </a:r>
            <a:r>
              <a:rPr lang="en-US" sz="1600" dirty="0"/>
              <a:t>relating to one’s appearance</a:t>
            </a:r>
          </a:p>
          <a:p>
            <a:pPr marL="0" indent="0">
              <a:buNone/>
            </a:pPr>
            <a:r>
              <a:rPr lang="en-US" sz="1600" dirty="0"/>
              <a:t/>
            </a:r>
            <a:br>
              <a:rPr lang="en-US" sz="1600" dirty="0"/>
            </a:br>
            <a:endParaRPr lang="en-US" sz="1600" dirty="0"/>
          </a:p>
        </p:txBody>
      </p:sp>
    </p:spTree>
    <p:extLst>
      <p:ext uri="{BB962C8B-B14F-4D97-AF65-F5344CB8AC3E}">
        <p14:creationId xmlns:p14="http://schemas.microsoft.com/office/powerpoint/2010/main" val="26350559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Signs of teenagers net addiction</a:t>
            </a:r>
            <a:endParaRPr lang="en-US" dirty="0"/>
          </a:p>
        </p:txBody>
      </p:sp>
      <p:sp>
        <p:nvSpPr>
          <p:cNvPr id="3" name="Content Placeholder 2"/>
          <p:cNvSpPr>
            <a:spLocks noGrp="1"/>
          </p:cNvSpPr>
          <p:nvPr>
            <p:ph idx="1"/>
          </p:nvPr>
        </p:nvSpPr>
        <p:spPr/>
        <p:txBody>
          <a:bodyPr>
            <a:normAutofit lnSpcReduction="10000"/>
          </a:bodyPr>
          <a:lstStyle/>
          <a:p>
            <a:r>
              <a:rPr lang="en-US" dirty="0"/>
              <a:t>Internet Addiction in Teenagers – The Signs Your Teen May Have a Problem 1. Spending an excessive number of hours online each day. 2. Going online at every opportunity. 3. Falling school grades and little attention given to homework 4. Ignoring family and friends in favor of Internet use 5. Claiming that his or her only real friends are online 6. Becoming angry at parents when Internet time is limited 7. Staying up very late to be online 8. Lying about online activities 9. A strong preference for using the Internet over all other activities</a:t>
            </a:r>
          </a:p>
        </p:txBody>
      </p:sp>
    </p:spTree>
    <p:extLst>
      <p:ext uri="{BB962C8B-B14F-4D97-AF65-F5344CB8AC3E}">
        <p14:creationId xmlns:p14="http://schemas.microsoft.com/office/powerpoint/2010/main" val="39516258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Signs of </a:t>
            </a:r>
            <a:r>
              <a:rPr lang="en-US" dirty="0" err="1" smtClean="0"/>
              <a:t>ia</a:t>
            </a:r>
            <a:r>
              <a:rPr lang="en-US" dirty="0" smtClean="0"/>
              <a:t> (continue)</a:t>
            </a:r>
            <a:endParaRPr lang="en-US" dirty="0"/>
          </a:p>
        </p:txBody>
      </p:sp>
      <p:sp>
        <p:nvSpPr>
          <p:cNvPr id="3" name="Content Placeholder 2"/>
          <p:cNvSpPr>
            <a:spLocks noGrp="1"/>
          </p:cNvSpPr>
          <p:nvPr>
            <p:ph idx="1"/>
          </p:nvPr>
        </p:nvSpPr>
        <p:spPr/>
        <p:txBody>
          <a:bodyPr>
            <a:normAutofit fontScale="70000" lnSpcReduction="20000"/>
          </a:bodyPr>
          <a:lstStyle/>
          <a:p>
            <a:r>
              <a:rPr lang="en-US" b="1" dirty="0"/>
              <a:t>Lost sense of time</a:t>
            </a:r>
            <a:r>
              <a:rPr lang="en-US" dirty="0"/>
              <a:t> -- Everyone lets time slip by occasionally while on the Internet. Consider it a problem if it happens to you consistently when you're online and you're also experiencing some of the other symptoms on this list.</a:t>
            </a:r>
          </a:p>
          <a:p>
            <a:r>
              <a:rPr lang="en-US" b="1" dirty="0"/>
              <a:t>Risky behaviors</a:t>
            </a:r>
            <a:r>
              <a:rPr lang="en-US" dirty="0"/>
              <a:t> -- You jeopardize a significant relationship, job, or educational or career opportunity because of Internet use. One man decided to leave his wife of 22 years for someone he had corresponded with on the Internet for a couple of months.</a:t>
            </a:r>
          </a:p>
          <a:p>
            <a:r>
              <a:rPr lang="en-US" b="1" dirty="0"/>
              <a:t>Lies</a:t>
            </a:r>
            <a:r>
              <a:rPr lang="en-US" dirty="0"/>
              <a:t> -- You lie to family members, a therapist, or others to conceal the extent of your involvement with the Internet. Someone who's seeing a therapist for depression might not tell the therapist about her Internet use.</a:t>
            </a:r>
          </a:p>
          <a:p>
            <a:r>
              <a:rPr lang="en-US" b="1" dirty="0"/>
              <a:t>Escape to the Internet </a:t>
            </a:r>
            <a:r>
              <a:rPr lang="en-US" dirty="0"/>
              <a:t>-- You use the Internet as a way to avoid thinking about problems, or to allay depression or feelings of helplessness. One CEO constantly downloaded pornography for stress relief at work.</a:t>
            </a:r>
          </a:p>
          <a:p>
            <a:endParaRPr lang="en-US" dirty="0"/>
          </a:p>
        </p:txBody>
      </p:sp>
    </p:spTree>
    <p:extLst>
      <p:ext uri="{BB962C8B-B14F-4D97-AF65-F5344CB8AC3E}">
        <p14:creationId xmlns:p14="http://schemas.microsoft.com/office/powerpoint/2010/main" val="23457115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Signs of </a:t>
            </a:r>
            <a:r>
              <a:rPr lang="en-US" dirty="0" err="1" smtClean="0"/>
              <a:t>ia</a:t>
            </a:r>
            <a:endParaRPr lang="en-US" dirty="0"/>
          </a:p>
        </p:txBody>
      </p:sp>
      <p:sp>
        <p:nvSpPr>
          <p:cNvPr id="3" name="Content Placeholder 2"/>
          <p:cNvSpPr>
            <a:spLocks noGrp="1"/>
          </p:cNvSpPr>
          <p:nvPr>
            <p:ph idx="1"/>
          </p:nvPr>
        </p:nvSpPr>
        <p:spPr/>
        <p:txBody>
          <a:bodyPr>
            <a:normAutofit fontScale="70000" lnSpcReduction="20000"/>
          </a:bodyPr>
          <a:lstStyle/>
          <a:p>
            <a:r>
              <a:rPr lang="en-US" b="1" dirty="0"/>
              <a:t>Preoccupation</a:t>
            </a:r>
            <a:r>
              <a:rPr lang="en-US" dirty="0"/>
              <a:t> -- You think constantly about previous online activity or keep looking forward to the next online session. Some people crave time on the Internet the way a smoker craves a cigarette.</a:t>
            </a:r>
          </a:p>
          <a:p>
            <a:r>
              <a:rPr lang="en-US" b="1" dirty="0"/>
              <a:t>Increased use</a:t>
            </a:r>
            <a:r>
              <a:rPr lang="en-US" dirty="0"/>
              <a:t> -- You need to spend increasing amounts of time online to achieve satisfaction. A parent who's spending 50 hours a week in a chat room might neglect basic responsibilities such as doing laundry or making dinner for the kids.</a:t>
            </a:r>
          </a:p>
          <a:p>
            <a:r>
              <a:rPr lang="en-US" b="1" dirty="0"/>
              <a:t>Inability to stop</a:t>
            </a:r>
            <a:r>
              <a:rPr lang="en-US" dirty="0"/>
              <a:t> -- You can't cut back on your Internet use, even after several attempts. Some people can't stop visiting chat rooms while at the office, even though they know their bosses are monitoring the sites they visit.</a:t>
            </a:r>
          </a:p>
          <a:p>
            <a:r>
              <a:rPr lang="en-US" b="1" dirty="0"/>
              <a:t>Withdrawal symptoms</a:t>
            </a:r>
            <a:r>
              <a:rPr lang="en-US" dirty="0"/>
              <a:t> -- You feel restless, moody, depressed, or irritable when you attempt to stop or cut down Internet use. Some people feel so grumpy in jobs where they can't go online that they make excuses to go home and use the computer.</a:t>
            </a:r>
          </a:p>
          <a:p>
            <a:endParaRPr lang="en-US" dirty="0"/>
          </a:p>
        </p:txBody>
      </p:sp>
    </p:spTree>
    <p:extLst>
      <p:ext uri="{BB962C8B-B14F-4D97-AF65-F5344CB8AC3E}">
        <p14:creationId xmlns:p14="http://schemas.microsoft.com/office/powerpoint/2010/main" val="41401494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Psychopathological models</a:t>
            </a:r>
            <a:endParaRPr lang="en-US" dirty="0"/>
          </a:p>
        </p:txBody>
      </p:sp>
      <p:sp>
        <p:nvSpPr>
          <p:cNvPr id="3" name="Content Placeholder 2"/>
          <p:cNvSpPr>
            <a:spLocks noGrp="1"/>
          </p:cNvSpPr>
          <p:nvPr>
            <p:ph idx="1"/>
          </p:nvPr>
        </p:nvSpPr>
        <p:spPr/>
        <p:txBody>
          <a:bodyPr>
            <a:normAutofit/>
          </a:bodyPr>
          <a:lstStyle/>
          <a:p>
            <a:r>
              <a:rPr lang="en-US" dirty="0"/>
              <a:t>Research efforts have conceptualized at least three </a:t>
            </a:r>
            <a:r>
              <a:rPr lang="en-US" dirty="0" smtClean="0"/>
              <a:t>different </a:t>
            </a:r>
            <a:r>
              <a:rPr lang="en-US" dirty="0"/>
              <a:t>models for which view IA as an </a:t>
            </a:r>
            <a:r>
              <a:rPr lang="en-US" dirty="0" smtClean="0"/>
              <a:t>obsessive-compulsive </a:t>
            </a:r>
            <a:r>
              <a:rPr lang="en-US" dirty="0"/>
              <a:t>disorder (Grant et al. 2010), an impulse </a:t>
            </a:r>
            <a:r>
              <a:rPr lang="en-US" dirty="0" smtClean="0"/>
              <a:t>control </a:t>
            </a:r>
            <a:r>
              <a:rPr lang="en-US" dirty="0"/>
              <a:t>disorder (Beard &amp; Wolf 2001) and/or an addictive </a:t>
            </a:r>
            <a:r>
              <a:rPr lang="en-US" dirty="0" smtClean="0"/>
              <a:t>disorder </a:t>
            </a:r>
            <a:r>
              <a:rPr lang="en-US" dirty="0"/>
              <a:t>(</a:t>
            </a:r>
            <a:r>
              <a:rPr lang="en-US" dirty="0" err="1"/>
              <a:t>Fisoun</a:t>
            </a:r>
            <a:r>
              <a:rPr lang="en-US" dirty="0"/>
              <a:t> et al. 2012)</a:t>
            </a:r>
          </a:p>
          <a:p>
            <a:pPr marL="0" indent="0">
              <a:buNone/>
            </a:pPr>
            <a:r>
              <a:rPr lang="en-US" dirty="0"/>
              <a:t/>
            </a:r>
            <a:br>
              <a:rPr lang="en-US" dirty="0"/>
            </a:br>
            <a:endParaRPr lang="en-US" dirty="0"/>
          </a:p>
        </p:txBody>
      </p:sp>
    </p:spTree>
    <p:extLst>
      <p:ext uri="{BB962C8B-B14F-4D97-AF65-F5344CB8AC3E}">
        <p14:creationId xmlns:p14="http://schemas.microsoft.com/office/powerpoint/2010/main" val="4891142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comorbidity</a:t>
            </a:r>
            <a:endParaRPr lang="en-US" dirty="0"/>
          </a:p>
        </p:txBody>
      </p:sp>
      <p:sp>
        <p:nvSpPr>
          <p:cNvPr id="3" name="Content Placeholder 2"/>
          <p:cNvSpPr>
            <a:spLocks noGrp="1"/>
          </p:cNvSpPr>
          <p:nvPr>
            <p:ph idx="1"/>
          </p:nvPr>
        </p:nvSpPr>
        <p:spPr/>
        <p:txBody>
          <a:bodyPr/>
          <a:lstStyle/>
          <a:p>
            <a:r>
              <a:rPr lang="en-US" dirty="0" smtClean="0"/>
              <a:t>ADHD</a:t>
            </a:r>
          </a:p>
          <a:p>
            <a:r>
              <a:rPr lang="en-US" dirty="0" smtClean="0"/>
              <a:t>Depression</a:t>
            </a:r>
          </a:p>
          <a:p>
            <a:r>
              <a:rPr lang="en-US" dirty="0" smtClean="0"/>
              <a:t>Social phobia</a:t>
            </a:r>
            <a:endParaRPr lang="en-US" dirty="0"/>
          </a:p>
        </p:txBody>
      </p:sp>
    </p:spTree>
    <p:extLst>
      <p:ext uri="{BB962C8B-B14F-4D97-AF65-F5344CB8AC3E}">
        <p14:creationId xmlns:p14="http://schemas.microsoft.com/office/powerpoint/2010/main" val="11107365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EG" dirty="0" smtClean="0"/>
              <a:t>علامات ادمان النت</a:t>
            </a:r>
            <a:endParaRPr lang="en-US" dirty="0"/>
          </a:p>
        </p:txBody>
      </p:sp>
      <p:sp>
        <p:nvSpPr>
          <p:cNvPr id="3" name="Content Placeholder 2"/>
          <p:cNvSpPr>
            <a:spLocks noGrp="1"/>
          </p:cNvSpPr>
          <p:nvPr>
            <p:ph idx="1"/>
          </p:nvPr>
        </p:nvSpPr>
        <p:spPr/>
        <p:txBody>
          <a:bodyPr>
            <a:normAutofit fontScale="85000" lnSpcReduction="20000"/>
          </a:bodyPr>
          <a:lstStyle/>
          <a:p>
            <a:pPr marL="0" indent="0" algn="r">
              <a:buNone/>
            </a:pPr>
            <a:r>
              <a:rPr lang="ar-EG" dirty="0" smtClean="0"/>
              <a:t>مستغرق باستخدامه</a:t>
            </a:r>
          </a:p>
          <a:p>
            <a:pPr marL="0" indent="0" algn="r">
              <a:buNone/>
            </a:pPr>
            <a:r>
              <a:rPr lang="ar-EG" dirty="0" smtClean="0"/>
              <a:t>تغير في المزاج لما ينقطع عنه</a:t>
            </a:r>
          </a:p>
          <a:p>
            <a:pPr marL="0" indent="0" algn="r">
              <a:buNone/>
            </a:pPr>
            <a:r>
              <a:rPr lang="ar-EG" dirty="0" smtClean="0"/>
              <a:t>الاحتياج لزيادة أوقات استخدامه</a:t>
            </a:r>
          </a:p>
          <a:p>
            <a:pPr marL="0" indent="0" algn="r">
              <a:buNone/>
            </a:pPr>
            <a:r>
              <a:rPr lang="ar-EG" dirty="0" smtClean="0"/>
              <a:t>فشل محاولات التوقف عنه</a:t>
            </a:r>
          </a:p>
          <a:p>
            <a:pPr marL="0" indent="0" algn="r">
              <a:buNone/>
            </a:pPr>
            <a:r>
              <a:rPr lang="ar-EG" dirty="0" smtClean="0"/>
              <a:t>قضاء وقت اكتر من اللي محدده</a:t>
            </a:r>
          </a:p>
          <a:p>
            <a:pPr marL="0" indent="0" algn="r">
              <a:buNone/>
            </a:pPr>
            <a:r>
              <a:rPr lang="ar-EG" dirty="0" smtClean="0"/>
              <a:t>الكذب حول استخدامه</a:t>
            </a:r>
          </a:p>
          <a:p>
            <a:pPr marL="0" indent="0" algn="r">
              <a:buNone/>
            </a:pPr>
            <a:r>
              <a:rPr lang="ar-EG" dirty="0" smtClean="0"/>
              <a:t>خلل في العمل أو العلاقات المهمه</a:t>
            </a:r>
          </a:p>
          <a:p>
            <a:pPr marL="0" indent="0" algn="r">
              <a:buNone/>
            </a:pPr>
            <a:r>
              <a:rPr lang="ar-EG" dirty="0" smtClean="0"/>
              <a:t>هروب من المشاكل بالنت ومحاولات تحسين المزاج</a:t>
            </a:r>
            <a:endParaRPr lang="en-US" dirty="0"/>
          </a:p>
        </p:txBody>
      </p:sp>
    </p:spTree>
    <p:extLst>
      <p:ext uri="{BB962C8B-B14F-4D97-AF65-F5344CB8AC3E}">
        <p14:creationId xmlns:p14="http://schemas.microsoft.com/office/powerpoint/2010/main" val="40463321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EG" dirty="0" smtClean="0"/>
              <a:t>التشخيص والاعراض</a:t>
            </a:r>
            <a:endParaRPr lang="en-US" dirty="0"/>
          </a:p>
        </p:txBody>
      </p:sp>
      <p:sp>
        <p:nvSpPr>
          <p:cNvPr id="3" name="Content Placeholder 2"/>
          <p:cNvSpPr>
            <a:spLocks noGrp="1"/>
          </p:cNvSpPr>
          <p:nvPr>
            <p:ph idx="1"/>
          </p:nvPr>
        </p:nvSpPr>
        <p:spPr/>
        <p:txBody>
          <a:bodyPr/>
          <a:lstStyle/>
          <a:p>
            <a:pPr marL="0" indent="0" algn="r">
              <a:buNone/>
            </a:pPr>
            <a:r>
              <a:rPr lang="ar-EG" dirty="0" smtClean="0"/>
              <a:t>نفسي – جسدي</a:t>
            </a:r>
          </a:p>
          <a:p>
            <a:pPr marL="0" indent="0" algn="r">
              <a:buNone/>
            </a:pPr>
            <a:r>
              <a:rPr lang="ar-EG" dirty="0" smtClean="0"/>
              <a:t>الجسدي مع المواد المخدرة والسلوك القهري لاستخدامها لازالة القلق</a:t>
            </a:r>
          </a:p>
          <a:p>
            <a:pPr marL="0" indent="0" algn="r">
              <a:buNone/>
            </a:pPr>
            <a:r>
              <a:rPr lang="ar-EG" dirty="0" smtClean="0"/>
              <a:t>النفسي مع الانسحاب من المواد المخدرة ويمثل الادمان السلوكي والاعتماد النفسي</a:t>
            </a:r>
            <a:endParaRPr lang="en-US" dirty="0"/>
          </a:p>
        </p:txBody>
      </p:sp>
    </p:spTree>
    <p:extLst>
      <p:ext uri="{BB962C8B-B14F-4D97-AF65-F5344CB8AC3E}">
        <p14:creationId xmlns:p14="http://schemas.microsoft.com/office/powerpoint/2010/main" val="274441334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forms</a:t>
            </a:r>
            <a:endParaRPr lang="en-US" dirty="0"/>
          </a:p>
        </p:txBody>
      </p:sp>
      <p:sp>
        <p:nvSpPr>
          <p:cNvPr id="3" name="Content Placeholder 2"/>
          <p:cNvSpPr>
            <a:spLocks noGrp="1"/>
          </p:cNvSpPr>
          <p:nvPr>
            <p:ph idx="1"/>
          </p:nvPr>
        </p:nvSpPr>
        <p:spPr/>
        <p:txBody>
          <a:bodyPr>
            <a:normAutofit lnSpcReduction="10000"/>
          </a:bodyPr>
          <a:lstStyle/>
          <a:p>
            <a:r>
              <a:rPr lang="en-US" dirty="0"/>
              <a:t>Relationships: spending excessive amounts of time starting and maintaining online friendships in chat rooms, which replace real-life friends and family. </a:t>
            </a:r>
            <a:endParaRPr lang="en-US" dirty="0" smtClean="0"/>
          </a:p>
          <a:p>
            <a:r>
              <a:rPr lang="en-US" dirty="0" smtClean="0"/>
              <a:t>Money</a:t>
            </a:r>
            <a:r>
              <a:rPr lang="en-US" dirty="0"/>
              <a:t>: compulsively gambling online, trading online, and partaking in online auctions. </a:t>
            </a:r>
            <a:endParaRPr lang="en-US" dirty="0" smtClean="0"/>
          </a:p>
          <a:p>
            <a:pPr marL="0" indent="0">
              <a:buNone/>
            </a:pPr>
            <a:r>
              <a:rPr lang="en-US" dirty="0" smtClean="0"/>
              <a:t>• </a:t>
            </a:r>
            <a:r>
              <a:rPr lang="en-US" dirty="0"/>
              <a:t>Information searching: compulsive web surfing or database searches. </a:t>
            </a:r>
            <a:endParaRPr lang="en-US" dirty="0" smtClean="0"/>
          </a:p>
          <a:p>
            <a:pPr marL="0" indent="0">
              <a:buNone/>
            </a:pPr>
            <a:r>
              <a:rPr lang="en-US" dirty="0" smtClean="0"/>
              <a:t>• </a:t>
            </a:r>
            <a:r>
              <a:rPr lang="en-US" dirty="0"/>
              <a:t>Gaming: obsessive computer game playing, including multi-user games. </a:t>
            </a:r>
            <a:endParaRPr lang="en-US" dirty="0" smtClean="0"/>
          </a:p>
          <a:p>
            <a:pPr marL="0" indent="0">
              <a:buNone/>
            </a:pPr>
            <a:r>
              <a:rPr lang="en-US" dirty="0" smtClean="0"/>
              <a:t>• </a:t>
            </a:r>
            <a:r>
              <a:rPr lang="en-US" dirty="0"/>
              <a:t>Sex: addiction to adult chatrooms, cyber sex or pornography on the Internet. </a:t>
            </a:r>
          </a:p>
        </p:txBody>
      </p:sp>
    </p:spTree>
    <p:extLst>
      <p:ext uri="{BB962C8B-B14F-4D97-AF65-F5344CB8AC3E}">
        <p14:creationId xmlns:p14="http://schemas.microsoft.com/office/powerpoint/2010/main" val="35683275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 y="0"/>
            <a:ext cx="12192000" cy="6608895"/>
          </a:xfrm>
        </p:spPr>
      </p:pic>
    </p:spTree>
    <p:extLst>
      <p:ext uri="{BB962C8B-B14F-4D97-AF65-F5344CB8AC3E}">
        <p14:creationId xmlns:p14="http://schemas.microsoft.com/office/powerpoint/2010/main" val="234081883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figures</a:t>
            </a:r>
            <a:endParaRPr lang="en-US" dirty="0"/>
          </a:p>
        </p:txBody>
      </p:sp>
      <p:sp>
        <p:nvSpPr>
          <p:cNvPr id="3" name="Content Placeholder 2"/>
          <p:cNvSpPr>
            <a:spLocks noGrp="1"/>
          </p:cNvSpPr>
          <p:nvPr>
            <p:ph idx="1"/>
          </p:nvPr>
        </p:nvSpPr>
        <p:spPr/>
        <p:txBody>
          <a:bodyPr/>
          <a:lstStyle/>
          <a:p>
            <a:r>
              <a:rPr lang="en-US" dirty="0"/>
              <a:t>6-10% of the 189 million US Internet users1 have a dependency on the Internet, and there are as many as 1 million German Internet addicts2 .</a:t>
            </a:r>
          </a:p>
        </p:txBody>
      </p:sp>
    </p:spTree>
    <p:extLst>
      <p:ext uri="{BB962C8B-B14F-4D97-AF65-F5344CB8AC3E}">
        <p14:creationId xmlns:p14="http://schemas.microsoft.com/office/powerpoint/2010/main" val="294874016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Young questionnaire</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8-Item </a:t>
            </a:r>
            <a:r>
              <a:rPr lang="en-US" dirty="0"/>
              <a:t>Diagnostic Questionnaire developed by Young, </a:t>
            </a:r>
            <a:r>
              <a:rPr lang="en-US" dirty="0" smtClean="0"/>
              <a:t>an </a:t>
            </a:r>
            <a:r>
              <a:rPr lang="en-US" dirty="0"/>
              <a:t>individual would be Internet dependent by fulfilling five or more </a:t>
            </a:r>
            <a:r>
              <a:rPr lang="en-US" dirty="0" smtClean="0"/>
              <a:t>criteria.</a:t>
            </a:r>
          </a:p>
          <a:p>
            <a:r>
              <a:rPr lang="en-US" dirty="0"/>
              <a:t>1. Do you feel preoccupied with the Internet (think about previous on-line activity or anticipate next on-line session)? 2. Do you feel the need to use the Internet with increasing amounts of time in order to achieve satisfaction? 3. Have you repeatedly made unsuccessful efforts to control, cut back, or stop Internet use? 4. Do you feel restless, moody, depressed, or irritable when attempting to cut down or stop Internet use? 5. Do you stay on-line longer than originally intended? 6. Have you jeopardized or risked the loss of significant relationship, job, educational or career opportunity because of the Internet? 7. Have you lied to family members, therapist, or others to conceal the extent of involvement with the Internet? 8. Do you use the Internet as a way of escaping from problems or of relieving a dysphoric</a:t>
            </a:r>
          </a:p>
        </p:txBody>
      </p:sp>
    </p:spTree>
    <p:extLst>
      <p:ext uri="{BB962C8B-B14F-4D97-AF65-F5344CB8AC3E}">
        <p14:creationId xmlns:p14="http://schemas.microsoft.com/office/powerpoint/2010/main" val="376352456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Treatment of IA</a:t>
            </a:r>
            <a:endParaRPr lang="en-US" dirty="0"/>
          </a:p>
        </p:txBody>
      </p:sp>
      <p:sp>
        <p:nvSpPr>
          <p:cNvPr id="3" name="Content Placeholder 2"/>
          <p:cNvSpPr>
            <a:spLocks noGrp="1"/>
          </p:cNvSpPr>
          <p:nvPr>
            <p:ph idx="1"/>
          </p:nvPr>
        </p:nvSpPr>
        <p:spPr/>
        <p:txBody>
          <a:bodyPr>
            <a:normAutofit fontScale="55000" lnSpcReduction="20000"/>
          </a:bodyPr>
          <a:lstStyle/>
          <a:p>
            <a:r>
              <a:rPr lang="en-US" dirty="0"/>
              <a:t>The mainstream psychological treatment of IA is </a:t>
            </a:r>
            <a:r>
              <a:rPr lang="en-US" dirty="0" smtClean="0"/>
              <a:t>focused </a:t>
            </a:r>
            <a:r>
              <a:rPr lang="en-US" dirty="0"/>
              <a:t>around cognitive-behavioral therapy (CBT), </a:t>
            </a:r>
            <a:r>
              <a:rPr lang="en-US" dirty="0" smtClean="0"/>
              <a:t>considered </a:t>
            </a:r>
            <a:r>
              <a:rPr lang="en-US" dirty="0"/>
              <a:t>as the most influential model (Young, 2013). </a:t>
            </a:r>
          </a:p>
          <a:p>
            <a:r>
              <a:rPr lang="en-US" dirty="0"/>
              <a:t>The therapy requires approximately 12 weekly session </a:t>
            </a:r>
            <a:r>
              <a:rPr lang="en-US" dirty="0" smtClean="0"/>
              <a:t>where </a:t>
            </a:r>
            <a:r>
              <a:rPr lang="en-US" dirty="0"/>
              <a:t>the early stages are focused on the behavioral </a:t>
            </a:r>
            <a:r>
              <a:rPr lang="en-US" dirty="0" smtClean="0"/>
              <a:t>aspects </a:t>
            </a:r>
            <a:r>
              <a:rPr lang="en-US" dirty="0"/>
              <a:t>of the patient, while in subsequent stages the </a:t>
            </a:r>
            <a:r>
              <a:rPr lang="en-US" dirty="0" smtClean="0"/>
              <a:t>treatment </a:t>
            </a:r>
            <a:r>
              <a:rPr lang="en-US" dirty="0"/>
              <a:t>is gradually shifted towards confronting the </a:t>
            </a:r>
            <a:r>
              <a:rPr lang="en-US" dirty="0" smtClean="0"/>
              <a:t>cognitive </a:t>
            </a:r>
            <a:r>
              <a:rPr lang="en-US" dirty="0"/>
              <a:t>assumptions and distortions that encourage the </a:t>
            </a:r>
            <a:r>
              <a:rPr lang="en-US" dirty="0" smtClean="0"/>
              <a:t>problematic </a:t>
            </a:r>
            <a:r>
              <a:rPr lang="en-US" dirty="0"/>
              <a:t>behavior. During treatment Internet addicts </a:t>
            </a:r>
          </a:p>
          <a:p>
            <a:r>
              <a:rPr lang="en-US" dirty="0"/>
              <a:t>identify affective and situational triggers associated with </a:t>
            </a:r>
            <a:r>
              <a:rPr lang="en-US" dirty="0" smtClean="0"/>
              <a:t>their </a:t>
            </a:r>
            <a:r>
              <a:rPr lang="en-US" dirty="0"/>
              <a:t>addictive online behavior and learn how to modify </a:t>
            </a:r>
            <a:r>
              <a:rPr lang="en-US" dirty="0" smtClean="0"/>
              <a:t>them </a:t>
            </a:r>
            <a:r>
              <a:rPr lang="en-US" dirty="0"/>
              <a:t>into more adaptive ones (</a:t>
            </a:r>
            <a:r>
              <a:rPr lang="en-US" dirty="0" err="1"/>
              <a:t>Khazaal</a:t>
            </a:r>
            <a:r>
              <a:rPr lang="en-US" dirty="0"/>
              <a:t> et al. 2012). </a:t>
            </a:r>
            <a:endParaRPr lang="en-US" dirty="0" smtClean="0"/>
          </a:p>
          <a:p>
            <a:r>
              <a:rPr lang="en-US" dirty="0" smtClean="0"/>
              <a:t>In addition</a:t>
            </a:r>
            <a:r>
              <a:rPr lang="en-US" dirty="0"/>
              <a:t>, CBT encourages the stimulation of activities </a:t>
            </a:r>
            <a:r>
              <a:rPr lang="en-US" dirty="0" smtClean="0"/>
              <a:t>which </a:t>
            </a:r>
            <a:r>
              <a:rPr lang="en-US" dirty="0"/>
              <a:t>do not involve the use of the Internet in order to </a:t>
            </a:r>
            <a:r>
              <a:rPr lang="en-US" dirty="0" smtClean="0"/>
              <a:t>treat </a:t>
            </a:r>
            <a:r>
              <a:rPr lang="en-US" dirty="0"/>
              <a:t>specific comorbidities. For example, the decreased </a:t>
            </a:r>
            <a:r>
              <a:rPr lang="en-US" dirty="0" smtClean="0"/>
              <a:t>use </a:t>
            </a:r>
            <a:r>
              <a:rPr lang="en-US" dirty="0"/>
              <a:t>of the Internet decreases the dopamine levels in the </a:t>
            </a:r>
            <a:r>
              <a:rPr lang="en-US" dirty="0" smtClean="0"/>
              <a:t>individual</a:t>
            </a:r>
            <a:r>
              <a:rPr lang="en-US" dirty="0"/>
              <a:t>. Participation in physical activities would </a:t>
            </a:r>
            <a:r>
              <a:rPr lang="en-US" dirty="0" smtClean="0"/>
              <a:t>compensate </a:t>
            </a:r>
            <a:r>
              <a:rPr lang="en-US" dirty="0"/>
              <a:t>for this decrease in dopamine and enhance the effectiveness of the intervention (Cash et al. 2012). </a:t>
            </a:r>
          </a:p>
          <a:p>
            <a:r>
              <a:rPr lang="en-US" dirty="0"/>
              <a:t>Most participants in CBT therapy manage to deal with </a:t>
            </a:r>
            <a:r>
              <a:rPr lang="en-US" dirty="0" smtClean="0"/>
              <a:t>their </a:t>
            </a:r>
            <a:r>
              <a:rPr lang="en-US" dirty="0"/>
              <a:t>complaints by the eight session, with maintained </a:t>
            </a:r>
            <a:r>
              <a:rPr lang="en-US" dirty="0" smtClean="0"/>
              <a:t>improvement </a:t>
            </a:r>
            <a:r>
              <a:rPr lang="en-US" dirty="0"/>
              <a:t>at a 6-month follow-up (Young 2007</a:t>
            </a:r>
          </a:p>
          <a:p>
            <a:r>
              <a:rPr lang="en-US" dirty="0" smtClean="0"/>
              <a:t/>
            </a:r>
            <a:br>
              <a:rPr lang="en-US" dirty="0" smtClean="0"/>
            </a:br>
            <a:endParaRPr lang="en-US" dirty="0"/>
          </a:p>
        </p:txBody>
      </p:sp>
    </p:spTree>
    <p:extLst>
      <p:ext uri="{BB962C8B-B14F-4D97-AF65-F5344CB8AC3E}">
        <p14:creationId xmlns:p14="http://schemas.microsoft.com/office/powerpoint/2010/main" val="133162239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Continue treatment</a:t>
            </a:r>
            <a:endParaRPr lang="en-US" dirty="0"/>
          </a:p>
        </p:txBody>
      </p:sp>
      <p:sp>
        <p:nvSpPr>
          <p:cNvPr id="3" name="Content Placeholder 2"/>
          <p:cNvSpPr>
            <a:spLocks noGrp="1"/>
          </p:cNvSpPr>
          <p:nvPr>
            <p:ph idx="1"/>
          </p:nvPr>
        </p:nvSpPr>
        <p:spPr/>
        <p:txBody>
          <a:bodyPr>
            <a:normAutofit fontScale="92500" lnSpcReduction="20000"/>
          </a:bodyPr>
          <a:lstStyle/>
          <a:p>
            <a:r>
              <a:rPr lang="en-US" dirty="0"/>
              <a:t>Both psychological and pharmacological </a:t>
            </a:r>
            <a:r>
              <a:rPr lang="en-US" dirty="0" err="1" smtClean="0"/>
              <a:t>interven-tions</a:t>
            </a:r>
            <a:r>
              <a:rPr lang="en-US" dirty="0" smtClean="0"/>
              <a:t> </a:t>
            </a:r>
            <a:r>
              <a:rPr lang="en-US" dirty="0"/>
              <a:t>have been effective in treating and reducing IA </a:t>
            </a:r>
            <a:r>
              <a:rPr lang="en-US" dirty="0" smtClean="0"/>
              <a:t>symptoms</a:t>
            </a:r>
            <a:r>
              <a:rPr lang="en-US" dirty="0"/>
              <a:t>. Based on the existing evidence, clinicians </a:t>
            </a:r>
            <a:r>
              <a:rPr lang="en-US" dirty="0" smtClean="0"/>
              <a:t>should </a:t>
            </a:r>
            <a:r>
              <a:rPr lang="en-US" dirty="0"/>
              <a:t>combine both approaches to treat this </a:t>
            </a:r>
            <a:r>
              <a:rPr lang="en-US" dirty="0" err="1" smtClean="0"/>
              <a:t>pheno</a:t>
            </a:r>
            <a:r>
              <a:rPr lang="en-US" dirty="0" smtClean="0"/>
              <a:t>-menon </a:t>
            </a:r>
            <a:r>
              <a:rPr lang="en-US" dirty="0"/>
              <a:t>because as a strategy it has been found to be </a:t>
            </a:r>
            <a:r>
              <a:rPr lang="en-US" dirty="0" smtClean="0"/>
              <a:t>the </a:t>
            </a:r>
            <a:r>
              <a:rPr lang="en-US" dirty="0"/>
              <a:t>most effective method for treating IA (</a:t>
            </a:r>
            <a:r>
              <a:rPr lang="en-US" dirty="0" err="1"/>
              <a:t>Przepiorka</a:t>
            </a:r>
            <a:r>
              <a:rPr lang="en-US" dirty="0"/>
              <a:t> </a:t>
            </a:r>
            <a:r>
              <a:rPr lang="en-US" dirty="0" smtClean="0"/>
              <a:t>et </a:t>
            </a:r>
            <a:r>
              <a:rPr lang="en-US" dirty="0"/>
              <a:t>al. 2014). Total abstinence from the Internet should </a:t>
            </a:r>
            <a:r>
              <a:rPr lang="en-US" dirty="0" smtClean="0"/>
              <a:t>not </a:t>
            </a:r>
            <a:r>
              <a:rPr lang="en-US" dirty="0"/>
              <a:t>be the goal of any intervention, and that instead an </a:t>
            </a:r>
            <a:r>
              <a:rPr lang="en-US" dirty="0" smtClean="0"/>
              <a:t>abstinence </a:t>
            </a:r>
            <a:r>
              <a:rPr lang="en-US" dirty="0"/>
              <a:t>from problematic online activities and </a:t>
            </a:r>
            <a:r>
              <a:rPr lang="en-US" dirty="0" smtClean="0"/>
              <a:t>regulated </a:t>
            </a:r>
            <a:r>
              <a:rPr lang="en-US" dirty="0"/>
              <a:t>use of the activity should be achieved (Cash et </a:t>
            </a:r>
            <a:r>
              <a:rPr lang="en-US" dirty="0" smtClean="0"/>
              <a:t>al</a:t>
            </a:r>
            <a:r>
              <a:rPr lang="en-US" dirty="0"/>
              <a:t>. 2012). Due to the specificity of IA it is important to </a:t>
            </a:r>
            <a:r>
              <a:rPr lang="en-US" dirty="0" smtClean="0"/>
              <a:t>assess </a:t>
            </a:r>
            <a:r>
              <a:rPr lang="en-US" dirty="0"/>
              <a:t>the nature of excessive Internet use and how it </a:t>
            </a:r>
            <a:r>
              <a:rPr lang="en-US" dirty="0" smtClean="0"/>
              <a:t>relates </a:t>
            </a:r>
            <a:r>
              <a:rPr lang="en-US" dirty="0"/>
              <a:t>to patients’ online behavior in general in order to </a:t>
            </a:r>
            <a:r>
              <a:rPr lang="en-US" dirty="0" smtClean="0"/>
              <a:t>gain </a:t>
            </a:r>
            <a:r>
              <a:rPr lang="en-US" dirty="0"/>
              <a:t>a better insight </a:t>
            </a:r>
            <a:r>
              <a:rPr lang="en-US" dirty="0" smtClean="0"/>
              <a:t>into motivations underpinning excessive </a:t>
            </a:r>
            <a:r>
              <a:rPr lang="en-US" dirty="0"/>
              <a:t>and harmful </a:t>
            </a:r>
            <a:r>
              <a:rPr lang="en-US" dirty="0" smtClean="0"/>
              <a:t>use.</a:t>
            </a:r>
            <a:endParaRPr lang="en-US" dirty="0"/>
          </a:p>
        </p:txBody>
      </p:sp>
    </p:spTree>
    <p:extLst>
      <p:ext uri="{BB962C8B-B14F-4D97-AF65-F5344CB8AC3E}">
        <p14:creationId xmlns:p14="http://schemas.microsoft.com/office/powerpoint/2010/main" val="305720588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Interpersonal psychotherapy</a:t>
            </a:r>
            <a:endParaRPr lang="en-US" dirty="0"/>
          </a:p>
        </p:txBody>
      </p:sp>
      <p:sp>
        <p:nvSpPr>
          <p:cNvPr id="3" name="Content Placeholder 2"/>
          <p:cNvSpPr>
            <a:spLocks noGrp="1"/>
          </p:cNvSpPr>
          <p:nvPr>
            <p:ph idx="1"/>
          </p:nvPr>
        </p:nvSpPr>
        <p:spPr/>
        <p:txBody>
          <a:bodyPr>
            <a:normAutofit lnSpcReduction="10000"/>
          </a:bodyPr>
          <a:lstStyle/>
          <a:p>
            <a:r>
              <a:rPr lang="en-US" dirty="0"/>
              <a:t> interpersonal psychotherapy techniques to moderate Internet usage and to address underlying psychosocial issues that often co-existent with this addiction (e.g., social phobia, mood disorders, marital dissatisfaction, job </a:t>
            </a:r>
            <a:r>
              <a:rPr lang="en-US" dirty="0" smtClean="0"/>
              <a:t>burnout.</a:t>
            </a:r>
          </a:p>
          <a:p>
            <a:r>
              <a:rPr lang="en-US" dirty="0"/>
              <a:t>Internet addiction therapy should utilize time management techniques that help the client structure and regulate internet sessions and strategies that help clients develop alternative activities that take them away from the computer (e.g., more time with family, engage in hobbies, or exercise programs).</a:t>
            </a:r>
            <a:endParaRPr lang="en-US" dirty="0"/>
          </a:p>
        </p:txBody>
      </p:sp>
    </p:spTree>
    <p:extLst>
      <p:ext uri="{BB962C8B-B14F-4D97-AF65-F5344CB8AC3E}">
        <p14:creationId xmlns:p14="http://schemas.microsoft.com/office/powerpoint/2010/main" val="241150713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smtClean="0"/>
              <a:t>PharMacological</a:t>
            </a:r>
            <a:r>
              <a:rPr lang="en-US" dirty="0" smtClean="0"/>
              <a:t> Treatment</a:t>
            </a:r>
            <a:endParaRPr lang="en-US" dirty="0"/>
          </a:p>
        </p:txBody>
      </p:sp>
      <p:sp>
        <p:nvSpPr>
          <p:cNvPr id="3" name="Content Placeholder 2"/>
          <p:cNvSpPr>
            <a:spLocks noGrp="1"/>
          </p:cNvSpPr>
          <p:nvPr>
            <p:ph idx="1"/>
          </p:nvPr>
        </p:nvSpPr>
        <p:spPr/>
        <p:txBody>
          <a:bodyPr>
            <a:normAutofit fontScale="62500" lnSpcReduction="20000"/>
          </a:bodyPr>
          <a:lstStyle/>
          <a:p>
            <a:r>
              <a:rPr lang="en-US" dirty="0"/>
              <a:t>As mentioned previously, pharmacological studies </a:t>
            </a:r>
            <a:r>
              <a:rPr lang="en-US" dirty="0" smtClean="0"/>
              <a:t>of </a:t>
            </a:r>
            <a:r>
              <a:rPr lang="en-US" dirty="0"/>
              <a:t>IA utilize drugs that are extrapolated from treatments </a:t>
            </a:r>
            <a:r>
              <a:rPr lang="en-US" dirty="0" smtClean="0"/>
              <a:t>of </a:t>
            </a:r>
            <a:r>
              <a:rPr lang="en-US" dirty="0"/>
              <a:t>established conditions for OCD, impulse control and </a:t>
            </a:r>
            <a:r>
              <a:rPr lang="en-US" dirty="0" smtClean="0"/>
              <a:t>substance </a:t>
            </a:r>
            <a:r>
              <a:rPr lang="en-US" dirty="0"/>
              <a:t>use disorders. </a:t>
            </a:r>
          </a:p>
          <a:p>
            <a:r>
              <a:rPr lang="en-US" dirty="0"/>
              <a:t>Based on the shared features between IA and OCD, </a:t>
            </a:r>
            <a:r>
              <a:rPr lang="en-US" dirty="0" smtClean="0"/>
              <a:t>a </a:t>
            </a:r>
            <a:r>
              <a:rPr lang="en-US" dirty="0"/>
              <a:t>study of </a:t>
            </a:r>
            <a:r>
              <a:rPr lang="en-US" dirty="0" err="1"/>
              <a:t>escitalopram</a:t>
            </a:r>
            <a:r>
              <a:rPr lang="en-US" dirty="0"/>
              <a:t>, an SSRI effective in OCD, </a:t>
            </a:r>
            <a:r>
              <a:rPr lang="en-US" dirty="0" smtClean="0"/>
              <a:t>was </a:t>
            </a:r>
            <a:r>
              <a:rPr lang="en-US" dirty="0"/>
              <a:t>conducted on 19 adults (</a:t>
            </a:r>
            <a:r>
              <a:rPr lang="en-US" dirty="0" err="1"/>
              <a:t>Dell’Osso</a:t>
            </a:r>
            <a:r>
              <a:rPr lang="en-US" dirty="0"/>
              <a:t> et al. 2006). </a:t>
            </a:r>
          </a:p>
          <a:p>
            <a:r>
              <a:rPr lang="en-US" dirty="0"/>
              <a:t>Although there was a significant decrease in time spent </a:t>
            </a:r>
            <a:r>
              <a:rPr lang="en-US" dirty="0" smtClean="0"/>
              <a:t>online </a:t>
            </a:r>
            <a:r>
              <a:rPr lang="en-US" dirty="0"/>
              <a:t>in the open-label phase of the treatment, in the </a:t>
            </a:r>
            <a:r>
              <a:rPr lang="en-US" dirty="0" smtClean="0"/>
              <a:t>randomized </a:t>
            </a:r>
            <a:r>
              <a:rPr lang="en-US" dirty="0"/>
              <a:t>phase both treatment and placebo groups </a:t>
            </a:r>
            <a:r>
              <a:rPr lang="en-US" dirty="0" smtClean="0"/>
              <a:t>performed </a:t>
            </a:r>
            <a:r>
              <a:rPr lang="en-US" dirty="0"/>
              <a:t>within the same parameters. </a:t>
            </a:r>
            <a:endParaRPr lang="en-US" dirty="0" smtClean="0"/>
          </a:p>
          <a:p>
            <a:r>
              <a:rPr lang="en-US" dirty="0" smtClean="0"/>
              <a:t>Extended-release </a:t>
            </a:r>
            <a:r>
              <a:rPr lang="en-US" dirty="0"/>
              <a:t>methylphenidate, a central nervous system </a:t>
            </a:r>
            <a:r>
              <a:rPr lang="en-US" dirty="0" smtClean="0"/>
              <a:t>stimulant </a:t>
            </a:r>
            <a:r>
              <a:rPr lang="en-US" dirty="0"/>
              <a:t>used in ADHD treatment, was tested on 62 </a:t>
            </a:r>
          </a:p>
          <a:p>
            <a:r>
              <a:rPr lang="en-US" dirty="0"/>
              <a:t>South Korean children who were addicted to Internet </a:t>
            </a:r>
            <a:r>
              <a:rPr lang="en-US" dirty="0" smtClean="0"/>
              <a:t>gaming </a:t>
            </a:r>
            <a:r>
              <a:rPr lang="en-US" dirty="0"/>
              <a:t>(Han et al. 2009). The results showed a </a:t>
            </a:r>
            <a:r>
              <a:rPr lang="en-US" dirty="0" err="1" smtClean="0"/>
              <a:t>signi</a:t>
            </a:r>
            <a:r>
              <a:rPr lang="en-US" dirty="0" smtClean="0"/>
              <a:t>-ficant </a:t>
            </a:r>
            <a:r>
              <a:rPr lang="en-US" dirty="0"/>
              <a:t>decrease in time spent online, which was in turn </a:t>
            </a:r>
            <a:r>
              <a:rPr lang="en-US" dirty="0" smtClean="0"/>
              <a:t>positively </a:t>
            </a:r>
            <a:r>
              <a:rPr lang="en-US" dirty="0"/>
              <a:t>correlated to improvement in attention, </a:t>
            </a:r>
            <a:r>
              <a:rPr lang="en-US" dirty="0" smtClean="0"/>
              <a:t>possibly </a:t>
            </a:r>
            <a:r>
              <a:rPr lang="en-US" dirty="0"/>
              <a:t>due to the regulation of dopamine levels. </a:t>
            </a:r>
          </a:p>
          <a:p>
            <a:r>
              <a:rPr lang="en-US" dirty="0"/>
              <a:t>Bupropion, an inhibitor medication used in the </a:t>
            </a:r>
            <a:r>
              <a:rPr lang="en-US" dirty="0" smtClean="0"/>
              <a:t>treat-ment </a:t>
            </a:r>
            <a:r>
              <a:rPr lang="en-US" dirty="0"/>
              <a:t>of substance dependence was used for the </a:t>
            </a:r>
            <a:r>
              <a:rPr lang="en-US" dirty="0" smtClean="0"/>
              <a:t>treatment </a:t>
            </a:r>
            <a:r>
              <a:rPr lang="en-US" dirty="0"/>
              <a:t>of Internet videogame addiction (Han et al. </a:t>
            </a:r>
            <a:r>
              <a:rPr lang="en-US" dirty="0" smtClean="0"/>
              <a:t>2010).</a:t>
            </a:r>
            <a:endParaRPr lang="en-US" dirty="0"/>
          </a:p>
        </p:txBody>
      </p:sp>
    </p:spTree>
    <p:extLst>
      <p:ext uri="{BB962C8B-B14F-4D97-AF65-F5344CB8AC3E}">
        <p14:creationId xmlns:p14="http://schemas.microsoft.com/office/powerpoint/2010/main" val="80911039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43294" y="1390415"/>
            <a:ext cx="9905998" cy="1478570"/>
          </a:xfrm>
        </p:spPr>
        <p:txBody>
          <a:bodyPr>
            <a:normAutofit fontScale="90000"/>
          </a:bodyPr>
          <a:lstStyle/>
          <a:p>
            <a:r>
              <a:rPr lang="en-US" dirty="0" smtClean="0"/>
              <a:t>Continue (pharmacological therapy)</a:t>
            </a:r>
            <a:br>
              <a:rPr lang="en-US" dirty="0" smtClean="0"/>
            </a:br>
            <a:r>
              <a:rPr lang="en-US" dirty="0" smtClean="0"/>
              <a:t/>
            </a:r>
            <a:br>
              <a:rPr lang="en-US" dirty="0" smtClean="0"/>
            </a:b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pPr marL="0" indent="0">
              <a:buNone/>
            </a:pPr>
            <a:r>
              <a:rPr lang="en-US" dirty="0"/>
              <a:t>Other isolated studies have used naltrexone, a </a:t>
            </a:r>
            <a:r>
              <a:rPr lang="en-US" dirty="0" err="1" smtClean="0"/>
              <a:t>medi</a:t>
            </a:r>
            <a:r>
              <a:rPr lang="en-US" dirty="0" smtClean="0"/>
              <a:t>-cation </a:t>
            </a:r>
            <a:r>
              <a:rPr lang="en-US" dirty="0"/>
              <a:t>that stops opioid activity, commonly used for </a:t>
            </a:r>
            <a:r>
              <a:rPr lang="en-US" dirty="0" smtClean="0"/>
              <a:t>impulse </a:t>
            </a:r>
            <a:r>
              <a:rPr lang="en-US" dirty="0"/>
              <a:t>control disorders, to treat compulsive </a:t>
            </a:r>
            <a:r>
              <a:rPr lang="en-US" dirty="0" smtClean="0"/>
              <a:t>cyber-sexual </a:t>
            </a:r>
            <a:r>
              <a:rPr lang="en-US" dirty="0"/>
              <a:t>behavior (</a:t>
            </a:r>
            <a:r>
              <a:rPr lang="en-US" dirty="0" err="1"/>
              <a:t>Bostwick</a:t>
            </a:r>
            <a:r>
              <a:rPr lang="en-US" dirty="0"/>
              <a:t> &amp; </a:t>
            </a:r>
            <a:r>
              <a:rPr lang="en-US" dirty="0" err="1"/>
              <a:t>Bucci</a:t>
            </a:r>
            <a:r>
              <a:rPr lang="en-US" dirty="0"/>
              <a:t> 2008) or a </a:t>
            </a:r>
            <a:r>
              <a:rPr lang="en-US" dirty="0" err="1" smtClean="0"/>
              <a:t>combi</a:t>
            </a:r>
            <a:r>
              <a:rPr lang="en-US" dirty="0" smtClean="0"/>
              <a:t>-nation </a:t>
            </a:r>
            <a:r>
              <a:rPr lang="en-US" dirty="0"/>
              <a:t>of atypical antipsychotic quetiapine with to </a:t>
            </a:r>
            <a:r>
              <a:rPr lang="en-US" dirty="0" smtClean="0"/>
              <a:t>citalopram </a:t>
            </a:r>
            <a:r>
              <a:rPr lang="en-US" dirty="0"/>
              <a:t>(an SSRI) to treat IA (</a:t>
            </a:r>
            <a:r>
              <a:rPr lang="en-US" dirty="0" err="1"/>
              <a:t>Atmaca</a:t>
            </a:r>
            <a:r>
              <a:rPr lang="en-US" dirty="0"/>
              <a:t> </a:t>
            </a:r>
            <a:r>
              <a:rPr lang="en-US" dirty="0" smtClean="0"/>
              <a:t>2007)</a:t>
            </a:r>
            <a:endParaRPr lang="en-US" dirty="0"/>
          </a:p>
          <a:p>
            <a:pPr marL="0" indent="0">
              <a:buNone/>
            </a:pPr>
            <a:r>
              <a:rPr lang="en-US" dirty="0"/>
              <a:t/>
            </a:r>
            <a:br>
              <a:rPr lang="en-US" dirty="0"/>
            </a:br>
            <a:endParaRPr lang="en-US" dirty="0"/>
          </a:p>
        </p:txBody>
      </p:sp>
    </p:spTree>
    <p:extLst>
      <p:ext uri="{BB962C8B-B14F-4D97-AF65-F5344CB8AC3E}">
        <p14:creationId xmlns:p14="http://schemas.microsoft.com/office/powerpoint/2010/main" val="102141971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Advice for Parents:</a:t>
            </a:r>
          </a:p>
        </p:txBody>
      </p:sp>
      <p:sp>
        <p:nvSpPr>
          <p:cNvPr id="3" name="Content Placeholder 2"/>
          <p:cNvSpPr>
            <a:spLocks noGrp="1"/>
          </p:cNvSpPr>
          <p:nvPr>
            <p:ph idx="1"/>
          </p:nvPr>
        </p:nvSpPr>
        <p:spPr/>
        <p:txBody>
          <a:bodyPr>
            <a:normAutofit fontScale="92500" lnSpcReduction="20000"/>
          </a:bodyPr>
          <a:lstStyle/>
          <a:p>
            <a:r>
              <a:rPr lang="en-US" dirty="0"/>
              <a:t>Parents who are struggling with teenage Internet addiction need to keep in mind that Internet use is a privilege not a right. Even though all their friends can go online ―whenever they want‖ this does not mean that unrestricted Internet access is a right for your child. It is perfectly reasonable to expect that homework, chores, and other responsibilities are completed (and completed properly) before a teen is allowed to go online. If new limits are set (for example, 90 minutes of recreational Internet use or gaming per night), it is critical that these rules are consistently enforced and that there are predictable consequences for not following the rules. Teenage Internet addiction and video game addiction can be beaten but it may often require ―tough love‖ from parents</a:t>
            </a:r>
          </a:p>
        </p:txBody>
      </p:sp>
    </p:spTree>
    <p:extLst>
      <p:ext uri="{BB962C8B-B14F-4D97-AF65-F5344CB8AC3E}">
        <p14:creationId xmlns:p14="http://schemas.microsoft.com/office/powerpoint/2010/main" val="238335854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7581118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580676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dirty="0" smtClean="0"/>
              <a:t>نوعا الإدمان</a:t>
            </a:r>
            <a:endParaRPr lang="en-US" dirty="0"/>
          </a:p>
        </p:txBody>
      </p:sp>
      <p:sp>
        <p:nvSpPr>
          <p:cNvPr id="3" name="Content Placeholder 2"/>
          <p:cNvSpPr>
            <a:spLocks noGrp="1"/>
          </p:cNvSpPr>
          <p:nvPr>
            <p:ph idx="1"/>
          </p:nvPr>
        </p:nvSpPr>
        <p:spPr/>
        <p:txBody>
          <a:bodyPr/>
          <a:lstStyle/>
          <a:p>
            <a:pPr algn="r"/>
            <a:r>
              <a:rPr lang="ar-EG" dirty="0" smtClean="0"/>
              <a:t>مواد</a:t>
            </a:r>
          </a:p>
          <a:p>
            <a:pPr algn="r"/>
            <a:r>
              <a:rPr lang="ar-EG" dirty="0" smtClean="0"/>
              <a:t>سلوك (نت لعب قمار رياضة عمل تسوق)</a:t>
            </a:r>
            <a:endParaRPr lang="en-US" dirty="0"/>
          </a:p>
        </p:txBody>
      </p:sp>
    </p:spTree>
    <p:extLst>
      <p:ext uri="{BB962C8B-B14F-4D97-AF65-F5344CB8AC3E}">
        <p14:creationId xmlns:p14="http://schemas.microsoft.com/office/powerpoint/2010/main" val="238447443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EG" dirty="0" smtClean="0"/>
              <a:t>هل العلاج التوقف التام عن استخدام النت؟</a:t>
            </a:r>
            <a:endParaRPr lang="en-US" dirty="0"/>
          </a:p>
        </p:txBody>
      </p:sp>
      <p:sp>
        <p:nvSpPr>
          <p:cNvPr id="3" name="Content Placeholder 2"/>
          <p:cNvSpPr>
            <a:spLocks noGrp="1"/>
          </p:cNvSpPr>
          <p:nvPr>
            <p:ph idx="1"/>
          </p:nvPr>
        </p:nvSpPr>
        <p:spPr/>
        <p:txBody>
          <a:bodyPr>
            <a:normAutofit/>
          </a:bodyPr>
          <a:lstStyle/>
          <a:p>
            <a:r>
              <a:rPr lang="en-US" dirty="0"/>
              <a:t>It is important to emphasize that in the treatment of </a:t>
            </a:r>
            <a:r>
              <a:rPr lang="en-US" dirty="0" smtClean="0"/>
              <a:t>IA </a:t>
            </a:r>
            <a:r>
              <a:rPr lang="en-US" dirty="0"/>
              <a:t>abstinence is rarely possible because the Internet is </a:t>
            </a:r>
            <a:r>
              <a:rPr lang="en-US" dirty="0" smtClean="0"/>
              <a:t>used </a:t>
            </a:r>
            <a:r>
              <a:rPr lang="en-US" dirty="0"/>
              <a:t>for a wide range of professional and educational </a:t>
            </a:r>
            <a:r>
              <a:rPr lang="en-US" dirty="0" smtClean="0"/>
              <a:t>activities </a:t>
            </a:r>
            <a:r>
              <a:rPr lang="en-US" dirty="0"/>
              <a:t>in everyday life. IA could be the first addiction </a:t>
            </a:r>
            <a:r>
              <a:rPr lang="en-US" dirty="0" smtClean="0"/>
              <a:t>where </a:t>
            </a:r>
            <a:r>
              <a:rPr lang="en-US" dirty="0"/>
              <a:t>abstinence is not preferable and focus in </a:t>
            </a:r>
            <a:r>
              <a:rPr lang="en-US" dirty="0" smtClean="0"/>
              <a:t>treat-</a:t>
            </a:r>
            <a:r>
              <a:rPr lang="en-US" dirty="0" err="1" smtClean="0"/>
              <a:t>ment</a:t>
            </a:r>
            <a:r>
              <a:rPr lang="en-US" dirty="0" smtClean="0"/>
              <a:t> </a:t>
            </a:r>
            <a:r>
              <a:rPr lang="en-US" dirty="0"/>
              <a:t>should move from abstinence to responsible use of </a:t>
            </a:r>
            <a:r>
              <a:rPr lang="en-US" dirty="0" smtClean="0"/>
              <a:t>internet </a:t>
            </a:r>
            <a:r>
              <a:rPr lang="en-US" dirty="0"/>
              <a:t>in work and leisure time. </a:t>
            </a:r>
          </a:p>
          <a:p>
            <a:r>
              <a:rPr lang="en-US" dirty="0"/>
              <a:t/>
            </a:r>
            <a:br>
              <a:rPr lang="en-US" dirty="0"/>
            </a:br>
            <a:endParaRPr lang="en-US" dirty="0"/>
          </a:p>
        </p:txBody>
      </p:sp>
    </p:spTree>
    <p:extLst>
      <p:ext uri="{BB962C8B-B14F-4D97-AF65-F5344CB8AC3E}">
        <p14:creationId xmlns:p14="http://schemas.microsoft.com/office/powerpoint/2010/main" val="181599208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PROBLEMS ASSOCIATED WITH INTERNET ADDICTION </a:t>
            </a:r>
          </a:p>
        </p:txBody>
      </p:sp>
      <p:sp>
        <p:nvSpPr>
          <p:cNvPr id="3" name="Content Placeholder 2"/>
          <p:cNvSpPr>
            <a:spLocks noGrp="1"/>
          </p:cNvSpPr>
          <p:nvPr>
            <p:ph idx="1"/>
          </p:nvPr>
        </p:nvSpPr>
        <p:spPr/>
        <p:txBody>
          <a:bodyPr>
            <a:normAutofit fontScale="85000" lnSpcReduction="20000"/>
          </a:bodyPr>
          <a:lstStyle/>
          <a:p>
            <a:r>
              <a:rPr lang="en-US" dirty="0"/>
              <a:t>Skipping meals, losing sleep and time for other things, even </a:t>
            </a:r>
            <a:endParaRPr lang="en-US" dirty="0" smtClean="0"/>
          </a:p>
          <a:p>
            <a:r>
              <a:rPr lang="en-US" dirty="0" smtClean="0"/>
              <a:t>Rearranging </a:t>
            </a:r>
            <a:r>
              <a:rPr lang="en-US" dirty="0"/>
              <a:t>daily routines and neglecting studies or other activities and responsibilities to spend more time </a:t>
            </a:r>
            <a:r>
              <a:rPr lang="en-US" dirty="0" smtClean="0"/>
              <a:t>online . </a:t>
            </a:r>
          </a:p>
          <a:p>
            <a:r>
              <a:rPr lang="en-US" dirty="0" smtClean="0"/>
              <a:t>This </a:t>
            </a:r>
            <a:r>
              <a:rPr lang="en-US" dirty="0"/>
              <a:t>has the potential to affect school performance and relationships with friends or family. </a:t>
            </a:r>
            <a:endParaRPr lang="en-US" dirty="0" smtClean="0"/>
          </a:p>
          <a:p>
            <a:r>
              <a:rPr lang="en-US" dirty="0" smtClean="0"/>
              <a:t>There </a:t>
            </a:r>
            <a:r>
              <a:rPr lang="en-US" dirty="0"/>
              <a:t>may be financial problems depending on the nature of the communication – e.g. dial-up connection or text messages – and the activity online – e.g. paying for content, gambling and subscriptions</a:t>
            </a:r>
            <a:r>
              <a:rPr lang="en-US" dirty="0" smtClean="0"/>
              <a:t>.</a:t>
            </a:r>
          </a:p>
          <a:p>
            <a:r>
              <a:rPr lang="en-US" dirty="0" smtClean="0"/>
              <a:t>There </a:t>
            </a:r>
            <a:r>
              <a:rPr lang="en-US" dirty="0"/>
              <a:t>are also physical problems associated with bad diet, lack of exercise and also with extended computer use (for example dry eyes, Carpal Tunnel Syndrome, and backache6 ), </a:t>
            </a:r>
          </a:p>
        </p:txBody>
      </p:sp>
    </p:spTree>
    <p:extLst>
      <p:ext uri="{BB962C8B-B14F-4D97-AF65-F5344CB8AC3E}">
        <p14:creationId xmlns:p14="http://schemas.microsoft.com/office/powerpoint/2010/main" val="342139897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Suggestions for management</a:t>
            </a:r>
            <a:endParaRPr lang="en-US" dirty="0"/>
          </a:p>
        </p:txBody>
      </p:sp>
      <p:sp>
        <p:nvSpPr>
          <p:cNvPr id="3" name="Content Placeholder 2"/>
          <p:cNvSpPr>
            <a:spLocks noGrp="1"/>
          </p:cNvSpPr>
          <p:nvPr>
            <p:ph idx="1"/>
          </p:nvPr>
        </p:nvSpPr>
        <p:spPr/>
        <p:txBody>
          <a:bodyPr>
            <a:normAutofit/>
          </a:bodyPr>
          <a:lstStyle/>
          <a:p>
            <a:r>
              <a:rPr lang="en-US" dirty="0"/>
              <a:t>Keep your computer in a shared family room, not in a child's bedroom</a:t>
            </a:r>
            <a:r>
              <a:rPr lang="en-US" dirty="0" smtClean="0"/>
              <a:t>.</a:t>
            </a:r>
          </a:p>
          <a:p>
            <a:r>
              <a:rPr lang="en-US" dirty="0" smtClean="0"/>
              <a:t>Don't </a:t>
            </a:r>
            <a:r>
              <a:rPr lang="en-US" dirty="0"/>
              <a:t>ban the Internet - it is an important part of most children’s social lives. Instead, establish reasonable rules about where your children can go online and what they can do there - and stick to them. Such rules might include: an Internet time log, </a:t>
            </a:r>
            <a:r>
              <a:rPr lang="en-US" dirty="0" err="1"/>
              <a:t>ie</a:t>
            </a:r>
            <a:r>
              <a:rPr lang="en-US" dirty="0"/>
              <a:t> to limit the amount of time online each day (though remember that mobile phones, Internet cafes and friends’ houses may provide alternative Internet access points);</a:t>
            </a:r>
          </a:p>
        </p:txBody>
      </p:sp>
    </p:spTree>
    <p:extLst>
      <p:ext uri="{BB962C8B-B14F-4D97-AF65-F5344CB8AC3E}">
        <p14:creationId xmlns:p14="http://schemas.microsoft.com/office/powerpoint/2010/main" val="163784884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 </a:t>
            </a:r>
            <a:r>
              <a:rPr lang="en-US" dirty="0" err="1" smtClean="0"/>
              <a:t>suggession</a:t>
            </a:r>
            <a:endParaRPr lang="en-US" dirty="0"/>
          </a:p>
        </p:txBody>
      </p:sp>
      <p:sp>
        <p:nvSpPr>
          <p:cNvPr id="3" name="Content Placeholder 2"/>
          <p:cNvSpPr>
            <a:spLocks noGrp="1"/>
          </p:cNvSpPr>
          <p:nvPr>
            <p:ph idx="1"/>
          </p:nvPr>
        </p:nvSpPr>
        <p:spPr/>
        <p:txBody>
          <a:bodyPr>
            <a:normAutofit fontScale="70000" lnSpcReduction="20000"/>
          </a:bodyPr>
          <a:lstStyle/>
          <a:p>
            <a:r>
              <a:rPr lang="en-US" dirty="0"/>
              <a:t>Talk to your child about why they are spending so much time online, and what they are spending their time doing, and discuss this with the view to encourage and support your child's participation in other activities - particularly physical activities – and help your child to </a:t>
            </a:r>
            <a:r>
              <a:rPr lang="en-US" dirty="0" err="1"/>
              <a:t>socialise</a:t>
            </a:r>
            <a:r>
              <a:rPr lang="en-US" dirty="0"/>
              <a:t> offline with other children</a:t>
            </a:r>
            <a:r>
              <a:rPr lang="en-US" dirty="0" smtClean="0"/>
              <a:t>.</a:t>
            </a:r>
          </a:p>
          <a:p>
            <a:r>
              <a:rPr lang="en-US" dirty="0" smtClean="0"/>
              <a:t> </a:t>
            </a:r>
            <a:r>
              <a:rPr lang="en-US" dirty="0"/>
              <a:t>Finding and encouraging your child into an offline activity that links in with their online interests could be a possibility here</a:t>
            </a:r>
            <a:r>
              <a:rPr lang="en-US" dirty="0" smtClean="0"/>
              <a:t>.</a:t>
            </a:r>
          </a:p>
          <a:p>
            <a:r>
              <a:rPr lang="en-US" dirty="0" smtClean="0"/>
              <a:t> </a:t>
            </a:r>
            <a:r>
              <a:rPr lang="en-US" dirty="0"/>
              <a:t>• Consider speaking to your school’s counsellor. They may be able to provide the necessary support for your child. They may also be able to provide you with local contacts. </a:t>
            </a:r>
            <a:endParaRPr lang="en-US" dirty="0" smtClean="0"/>
          </a:p>
          <a:p>
            <a:r>
              <a:rPr lang="en-US" dirty="0" smtClean="0"/>
              <a:t>• </a:t>
            </a:r>
            <a:r>
              <a:rPr lang="en-US" dirty="0"/>
              <a:t>If your child is demonstrating strong signs of Internet addiction, consider seeking professional counselling. It might be worth speaking to your local GP/doctor. </a:t>
            </a:r>
            <a:r>
              <a:rPr lang="en-US" dirty="0" err="1"/>
              <a:t>He/She</a:t>
            </a:r>
            <a:r>
              <a:rPr lang="en-US" dirty="0"/>
              <a:t> will be able to provide you with further information on where you can receive help for you or a loved one’s addiction.</a:t>
            </a:r>
          </a:p>
        </p:txBody>
      </p:sp>
    </p:spTree>
    <p:extLst>
      <p:ext uri="{BB962C8B-B14F-4D97-AF65-F5344CB8AC3E}">
        <p14:creationId xmlns:p14="http://schemas.microsoft.com/office/powerpoint/2010/main" val="80061537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EG" dirty="0" smtClean="0"/>
              <a:t>استبيان لوجود المشكلة</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ar-EG" dirty="0" smtClean="0"/>
              <a:t>لا مطلقا (1)- نادرا(2)- أحيانا(3)- غالبا(4)- دايما(5)</a:t>
            </a:r>
          </a:p>
          <a:p>
            <a:pPr marL="0" indent="0" algn="r">
              <a:buNone/>
            </a:pPr>
            <a:r>
              <a:rPr lang="ar-EG" dirty="0" smtClean="0"/>
              <a:t>هل تجد صعوبة في التوقف عن اتخدام النت؟</a:t>
            </a:r>
          </a:p>
          <a:p>
            <a:pPr marL="0" indent="0" algn="r">
              <a:buNone/>
            </a:pPr>
            <a:r>
              <a:rPr lang="ar-EG" dirty="0" smtClean="0"/>
              <a:t>هل الاباء والاصدقاء يرون أنه لابد من تقليل الاستخدام؟</a:t>
            </a:r>
          </a:p>
          <a:p>
            <a:pPr marL="0" indent="0" algn="r">
              <a:buNone/>
            </a:pPr>
            <a:r>
              <a:rPr lang="ar-EG" dirty="0" smtClean="0"/>
              <a:t>هل تفضل استخدام النت عن ال قضاء وقت مع الاخرين؟</a:t>
            </a:r>
          </a:p>
          <a:p>
            <a:pPr marL="0" indent="0" algn="r">
              <a:buNone/>
            </a:pPr>
            <a:r>
              <a:rPr lang="ar-EG" dirty="0" smtClean="0"/>
              <a:t>هل تشعر بقلق أو زهق أو احباط عنما لا تستطيع استخدامه؟</a:t>
            </a:r>
          </a:p>
          <a:p>
            <a:pPr marL="0" indent="0" algn="r">
              <a:buNone/>
            </a:pPr>
            <a:r>
              <a:rPr lang="ar-EG" dirty="0" smtClean="0"/>
              <a:t>هل تندفع بقوة لابحاثك في النت لاستخدام السوشيال ميديا؟</a:t>
            </a:r>
          </a:p>
          <a:p>
            <a:pPr marL="0" indent="0" algn="r">
              <a:buNone/>
            </a:pPr>
            <a:r>
              <a:rPr lang="ar-EG" dirty="0" smtClean="0"/>
              <a:t>هل تستخدم السوشيال ميديا والنت لما تشعر بهبوط المزاج؟</a:t>
            </a:r>
            <a:endParaRPr lang="en-US" dirty="0"/>
          </a:p>
        </p:txBody>
      </p:sp>
    </p:spTree>
    <p:extLst>
      <p:ext uri="{BB962C8B-B14F-4D97-AF65-F5344CB8AC3E}">
        <p14:creationId xmlns:p14="http://schemas.microsoft.com/office/powerpoint/2010/main" val="5016977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8000"/>
          </a:xfrm>
          <a:prstGeom prst="rect">
            <a:avLst/>
          </a:prstGeom>
        </p:spPr>
      </p:pic>
    </p:spTree>
    <p:extLst>
      <p:ext uri="{BB962C8B-B14F-4D97-AF65-F5344CB8AC3E}">
        <p14:creationId xmlns:p14="http://schemas.microsoft.com/office/powerpoint/2010/main" val="19338477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Controversies about the Term ‘Internet Addiction’</a:t>
            </a:r>
          </a:p>
        </p:txBody>
      </p:sp>
      <p:sp>
        <p:nvSpPr>
          <p:cNvPr id="3" name="Content Placeholder 2"/>
          <p:cNvSpPr>
            <a:spLocks noGrp="1"/>
          </p:cNvSpPr>
          <p:nvPr>
            <p:ph idx="1"/>
          </p:nvPr>
        </p:nvSpPr>
        <p:spPr/>
        <p:txBody>
          <a:bodyPr/>
          <a:lstStyle/>
          <a:p>
            <a:r>
              <a:rPr lang="en-US" dirty="0" smtClean="0"/>
              <a:t>As </a:t>
            </a:r>
            <a:r>
              <a:rPr lang="en-US" dirty="0"/>
              <a:t>with any emerging field of research, one of the problems encountered by studying the issue of IA relates to terminology. There is no consensus among the various investigators as to how to call this phenomenon, and different terms have been proposed: Internet dependency [11], Internet addiction [12] , pathological Internet use [20], problematic Internet use [21], compulsive computer use [22], virtual addiction [23], Internet use disorder [24]. </a:t>
            </a:r>
          </a:p>
        </p:txBody>
      </p:sp>
    </p:spTree>
    <p:extLst>
      <p:ext uri="{BB962C8B-B14F-4D97-AF65-F5344CB8AC3E}">
        <p14:creationId xmlns:p14="http://schemas.microsoft.com/office/powerpoint/2010/main" val="18058464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627941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WHAT IS NET ADDICTION?</a:t>
            </a:r>
            <a:endParaRPr lang="en-US" dirty="0"/>
          </a:p>
        </p:txBody>
      </p:sp>
      <p:sp>
        <p:nvSpPr>
          <p:cNvPr id="3" name="Subtitle 2"/>
          <p:cNvSpPr>
            <a:spLocks noGrp="1"/>
          </p:cNvSpPr>
          <p:nvPr>
            <p:ph type="subTitle" idx="1"/>
          </p:nvPr>
        </p:nvSpPr>
        <p:spPr/>
        <p:txBody>
          <a:bodyPr>
            <a:normAutofit fontScale="92500" lnSpcReduction="20000"/>
          </a:bodyPr>
          <a:lstStyle/>
          <a:p>
            <a:r>
              <a:rPr lang="en-US" dirty="0"/>
              <a:t>Internet Addiction, Internet Addiction Disorder, Compulsive Internet Use, Computer Addiction, Internet Dependence and Problematic Internet Use - all of these are essentially terms that have been applied to those that spend excessive amounts of time online at the expense of and to the detriment of other aspects of their lives. </a:t>
            </a:r>
          </a:p>
        </p:txBody>
      </p:sp>
    </p:spTree>
    <p:extLst>
      <p:ext uri="{BB962C8B-B14F-4D97-AF65-F5344CB8AC3E}">
        <p14:creationId xmlns:p14="http://schemas.microsoft.com/office/powerpoint/2010/main" val="41828170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Indicators of net addiction</a:t>
            </a:r>
            <a:endParaRPr lang="en-US" dirty="0"/>
          </a:p>
        </p:txBody>
      </p:sp>
      <p:sp>
        <p:nvSpPr>
          <p:cNvPr id="3" name="Content Placeholder 2"/>
          <p:cNvSpPr>
            <a:spLocks noGrp="1"/>
          </p:cNvSpPr>
          <p:nvPr>
            <p:ph idx="1"/>
          </p:nvPr>
        </p:nvSpPr>
        <p:spPr>
          <a:xfrm>
            <a:off x="1141412" y="1786597"/>
            <a:ext cx="9905999" cy="4004604"/>
          </a:xfrm>
        </p:spPr>
        <p:txBody>
          <a:bodyPr>
            <a:noAutofit/>
          </a:bodyPr>
          <a:lstStyle/>
          <a:p>
            <a:r>
              <a:rPr lang="en-US" sz="1600" dirty="0"/>
              <a:t>• Preoccupation with the Internet, perhaps being the strongest source of satisfaction in a person’s </a:t>
            </a:r>
            <a:r>
              <a:rPr lang="en-US" sz="1600" dirty="0" smtClean="0"/>
              <a:t>life</a:t>
            </a:r>
          </a:p>
          <a:p>
            <a:r>
              <a:rPr lang="en-US" sz="1600" dirty="0" smtClean="0"/>
              <a:t> </a:t>
            </a:r>
            <a:r>
              <a:rPr lang="en-US" sz="1600" dirty="0"/>
              <a:t>• Less investment in relationships with friends and interruption of social </a:t>
            </a:r>
            <a:r>
              <a:rPr lang="en-US" sz="1600" dirty="0" smtClean="0"/>
              <a:t>relationships</a:t>
            </a:r>
          </a:p>
          <a:p>
            <a:r>
              <a:rPr lang="en-US" sz="1600" dirty="0" smtClean="0"/>
              <a:t> </a:t>
            </a:r>
            <a:r>
              <a:rPr lang="en-US" sz="1600" dirty="0"/>
              <a:t>• Feeling empty, depressed and irritable when not at the </a:t>
            </a:r>
            <a:r>
              <a:rPr lang="en-US" sz="1600" dirty="0" smtClean="0"/>
              <a:t>computer</a:t>
            </a:r>
          </a:p>
          <a:p>
            <a:r>
              <a:rPr lang="en-US" sz="1600" dirty="0" smtClean="0"/>
              <a:t>• </a:t>
            </a:r>
            <a:r>
              <a:rPr lang="en-US" sz="1600" dirty="0"/>
              <a:t>Suffering withdrawal symptoms when without access or when reducing Internet use – these symptoms include anxiety, restlessness, depression, even trembling hands </a:t>
            </a:r>
            <a:endParaRPr lang="en-US" sz="1600" dirty="0" smtClean="0"/>
          </a:p>
          <a:p>
            <a:r>
              <a:rPr lang="en-US" sz="1600" dirty="0" smtClean="0"/>
              <a:t>• </a:t>
            </a:r>
            <a:r>
              <a:rPr lang="en-US" sz="1600" dirty="0"/>
              <a:t>Craving more and more time at the </a:t>
            </a:r>
            <a:r>
              <a:rPr lang="en-US" sz="1600" dirty="0" smtClean="0"/>
              <a:t>computer</a:t>
            </a:r>
          </a:p>
          <a:p>
            <a:r>
              <a:rPr lang="en-US" sz="1600" dirty="0" smtClean="0"/>
              <a:t> </a:t>
            </a:r>
            <a:r>
              <a:rPr lang="en-US" sz="1600" dirty="0"/>
              <a:t>• Deception regarding time spent online </a:t>
            </a:r>
            <a:endParaRPr lang="en-US" sz="1600" dirty="0" smtClean="0"/>
          </a:p>
          <a:p>
            <a:r>
              <a:rPr lang="en-US" sz="1600" dirty="0" smtClean="0"/>
              <a:t>• </a:t>
            </a:r>
            <a:r>
              <a:rPr lang="en-US" sz="1600" dirty="0"/>
              <a:t>Denial of the seriousness of the problem </a:t>
            </a:r>
            <a:endParaRPr lang="en-US" sz="1600" dirty="0" smtClean="0"/>
          </a:p>
          <a:p>
            <a:r>
              <a:rPr lang="en-US" sz="1600" dirty="0" smtClean="0"/>
              <a:t>• </a:t>
            </a:r>
            <a:r>
              <a:rPr lang="en-US" sz="1600" dirty="0"/>
              <a:t>Lack of sleep and excess fatigue </a:t>
            </a:r>
            <a:r>
              <a:rPr lang="en-US" sz="1600" dirty="0" smtClean="0"/>
              <a:t>, </a:t>
            </a:r>
            <a:r>
              <a:rPr lang="en-US" sz="1600" dirty="0"/>
              <a:t>Declining school </a:t>
            </a:r>
            <a:r>
              <a:rPr lang="en-US" sz="1600" dirty="0" smtClean="0"/>
              <a:t>results</a:t>
            </a:r>
          </a:p>
          <a:p>
            <a:r>
              <a:rPr lang="en-US" sz="1600" dirty="0" smtClean="0"/>
              <a:t> </a:t>
            </a:r>
            <a:r>
              <a:rPr lang="en-US" sz="1600" dirty="0"/>
              <a:t>• Withdrawal from school social activities and </a:t>
            </a:r>
            <a:r>
              <a:rPr lang="en-US" sz="1600" dirty="0" smtClean="0"/>
              <a:t>events</a:t>
            </a:r>
          </a:p>
          <a:p>
            <a:r>
              <a:rPr lang="en-US" sz="1600" dirty="0" smtClean="0"/>
              <a:t> </a:t>
            </a:r>
            <a:r>
              <a:rPr lang="en-US" sz="1600" dirty="0"/>
              <a:t>• </a:t>
            </a:r>
            <a:r>
              <a:rPr lang="en-US" sz="1600" dirty="0" smtClean="0"/>
              <a:t>Rationalizing </a:t>
            </a:r>
            <a:r>
              <a:rPr lang="en-US" sz="1600" dirty="0"/>
              <a:t>that what you learn on the Net is superior to </a:t>
            </a:r>
            <a:r>
              <a:rPr lang="en-US" sz="1600" dirty="0" smtClean="0"/>
              <a:t>school. </a:t>
            </a:r>
            <a:endParaRPr lang="en-US" sz="1600" dirty="0"/>
          </a:p>
        </p:txBody>
      </p:sp>
    </p:spTree>
    <p:extLst>
      <p:ext uri="{BB962C8B-B14F-4D97-AF65-F5344CB8AC3E}">
        <p14:creationId xmlns:p14="http://schemas.microsoft.com/office/powerpoint/2010/main" val="27169471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The most characteristic symptom</a:t>
            </a:r>
            <a:endParaRPr lang="en-US" dirty="0"/>
          </a:p>
        </p:txBody>
      </p:sp>
      <p:sp>
        <p:nvSpPr>
          <p:cNvPr id="3" name="Content Placeholder 2"/>
          <p:cNvSpPr>
            <a:spLocks noGrp="1"/>
          </p:cNvSpPr>
          <p:nvPr>
            <p:ph idx="1"/>
          </p:nvPr>
        </p:nvSpPr>
        <p:spPr/>
        <p:txBody>
          <a:bodyPr/>
          <a:lstStyle/>
          <a:p>
            <a:r>
              <a:rPr lang="en-US" dirty="0"/>
              <a:t>the most characteristic symptom being excessive ‘non-essential’ time spent online. Internet addicts develop urges to use the Internet when offline and computer usage significantly preoccupies their time and thoughts.</a:t>
            </a:r>
          </a:p>
        </p:txBody>
      </p:sp>
    </p:spTree>
    <p:extLst>
      <p:ext uri="{BB962C8B-B14F-4D97-AF65-F5344CB8AC3E}">
        <p14:creationId xmlns:p14="http://schemas.microsoft.com/office/powerpoint/2010/main" val="415081485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TM04033919[[fn=Circuit]]</Template>
  <TotalTime>2918</TotalTime>
  <Words>2321</Words>
  <Application>Microsoft Office PowerPoint</Application>
  <PresentationFormat>Widescreen</PresentationFormat>
  <Paragraphs>130</Paragraphs>
  <Slides>34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Arial</vt:lpstr>
      <vt:lpstr>Times New Roman</vt:lpstr>
      <vt:lpstr>Trebuchet MS</vt:lpstr>
      <vt:lpstr>Tw Cen MT</vt:lpstr>
      <vt:lpstr>Circuit</vt:lpstr>
      <vt:lpstr>Internet addiction</vt:lpstr>
      <vt:lpstr>PowerPoint Presentation</vt:lpstr>
      <vt:lpstr>نوعا الإدمان</vt:lpstr>
      <vt:lpstr>PowerPoint Presentation</vt:lpstr>
      <vt:lpstr>Controversies about the Term ‘Internet Addiction’</vt:lpstr>
      <vt:lpstr>PowerPoint Presentation</vt:lpstr>
      <vt:lpstr>WHAT IS NET ADDICTION?</vt:lpstr>
      <vt:lpstr>Indicators of net addiction</vt:lpstr>
      <vt:lpstr>The most characteristic symptom</vt:lpstr>
      <vt:lpstr>causes</vt:lpstr>
      <vt:lpstr>Causes (continue)</vt:lpstr>
      <vt:lpstr>Signs of teenagers net addiction</vt:lpstr>
      <vt:lpstr>Signs of ia (continue)</vt:lpstr>
      <vt:lpstr>Signs of ia</vt:lpstr>
      <vt:lpstr>Psychopathological models</vt:lpstr>
      <vt:lpstr>comorbidity</vt:lpstr>
      <vt:lpstr>علامات ادمان النت</vt:lpstr>
      <vt:lpstr>التشخيص والاعراض</vt:lpstr>
      <vt:lpstr>forms</vt:lpstr>
      <vt:lpstr>figures</vt:lpstr>
      <vt:lpstr>Young questionnaire</vt:lpstr>
      <vt:lpstr>Treatment of IA</vt:lpstr>
      <vt:lpstr>Continue treatment</vt:lpstr>
      <vt:lpstr>Interpersonal psychotherapy</vt:lpstr>
      <vt:lpstr>PharMacological Treatment</vt:lpstr>
      <vt:lpstr>Continue (pharmacological therapy)   </vt:lpstr>
      <vt:lpstr>Advice for Parents:</vt:lpstr>
      <vt:lpstr>PowerPoint Presentation</vt:lpstr>
      <vt:lpstr>PowerPoint Presentation</vt:lpstr>
      <vt:lpstr>هل العلاج التوقف التام عن استخدام النت؟</vt:lpstr>
      <vt:lpstr>THE PROBLEMS ASSOCIATED WITH INTERNET ADDICTION </vt:lpstr>
      <vt:lpstr>Suggestions for management</vt:lpstr>
      <vt:lpstr>Continue suggession</vt:lpstr>
      <vt:lpstr>استبيان لوجود المشكلة</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Internet addiction</dc:title>
  <dc:creator>yaser</dc:creator>
  <cp:lastModifiedBy>yaser</cp:lastModifiedBy>
  <cp:revision>49</cp:revision>
  <dcterms:created xsi:type="dcterms:W3CDTF">2018-07-23T09:31:05Z</dcterms:created>
  <dcterms:modified xsi:type="dcterms:W3CDTF">2018-07-25T10:10:01Z</dcterms:modified>
</cp:coreProperties>
</file>